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7" r:id="rId3"/>
    <p:sldId id="258" r:id="rId4"/>
    <p:sldId id="262" r:id="rId5"/>
    <p:sldId id="259" r:id="rId6"/>
    <p:sldId id="261" r:id="rId7"/>
    <p:sldId id="260" r:id="rId8"/>
    <p:sldId id="263" r:id="rId9"/>
    <p:sldId id="265" r:id="rId10"/>
    <p:sldId id="264" r:id="rId11"/>
    <p:sldId id="266" r:id="rId12"/>
    <p:sldId id="267" r:id="rId13"/>
    <p:sldId id="268" r:id="rId14"/>
    <p:sldId id="269" r:id="rId15"/>
  </p:sldIdLst>
  <p:sldSz cx="9144000" cy="6858000" type="screen4x3"/>
  <p:notesSz cx="6858000" cy="9734550"/>
  <p:defaultTextStyle>
    <a:defPPr>
      <a:defRPr lang="sl-S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7554"/>
    <a:srgbClr val="FEFCA6"/>
    <a:srgbClr val="EA36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5" d="100"/>
          <a:sy n="55" d="100"/>
        </p:scale>
        <p:origin x="-946" y="-5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ov_delovni_lis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ov_delovni_lis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ov_delovni_lis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ov_delovni_lis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ov_delovni_lis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ov_delovni_lis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ov_delovni_list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4118170992514817"/>
          <c:y val="4.4861391929187304E-2"/>
          <c:w val="0.70585921551472786"/>
          <c:h val="0.8297767789970886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2010</c:v>
                </c:pt>
              </c:strCache>
            </c:strRef>
          </c:tx>
          <c:spPr>
            <a:solidFill>
              <a:srgbClr val="7030A0"/>
            </a:solidFill>
          </c:spPr>
          <c:invertIfNegative val="0"/>
          <c:cat>
            <c:strRef>
              <c:f>List1!$A$2:$A$5</c:f>
              <c:strCache>
                <c:ptCount val="4"/>
                <c:pt idx="0">
                  <c:v>PRIHODKI</c:v>
                </c:pt>
                <c:pt idx="1">
                  <c:v>Članarine</c:v>
                </c:pt>
                <c:pt idx="2">
                  <c:v>Obresti</c:v>
                </c:pt>
                <c:pt idx="3">
                  <c:v> </c:v>
                </c:pt>
              </c:strCache>
            </c:strRef>
          </c:cat>
          <c:val>
            <c:numRef>
              <c:f>List1!$B$2:$B$5</c:f>
              <c:numCache>
                <c:formatCode>#,##0</c:formatCode>
                <c:ptCount val="4"/>
                <c:pt idx="0">
                  <c:v>5468.83</c:v>
                </c:pt>
                <c:pt idx="1">
                  <c:v>5463.3</c:v>
                </c:pt>
                <c:pt idx="2">
                  <c:v>5.53</c:v>
                </c:pt>
                <c:pt idx="3" formatCode="General">
                  <c:v>0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Leto 2011</c:v>
                </c:pt>
              </c:strCache>
            </c:strRef>
          </c:tx>
          <c:spPr>
            <a:solidFill>
              <a:srgbClr val="EA36BB"/>
            </a:solidFill>
          </c:spPr>
          <c:invertIfNegative val="0"/>
          <c:cat>
            <c:strRef>
              <c:f>List1!$A$2:$A$5</c:f>
              <c:strCache>
                <c:ptCount val="4"/>
                <c:pt idx="0">
                  <c:v>PRIHODKI</c:v>
                </c:pt>
                <c:pt idx="1">
                  <c:v>Članarine</c:v>
                </c:pt>
                <c:pt idx="2">
                  <c:v>Obresti</c:v>
                </c:pt>
                <c:pt idx="3">
                  <c:v> </c:v>
                </c:pt>
              </c:strCache>
            </c:strRef>
          </c:cat>
          <c:val>
            <c:numRef>
              <c:f>List1!$C$2:$C$5</c:f>
              <c:numCache>
                <c:formatCode>#,##0</c:formatCode>
                <c:ptCount val="4"/>
                <c:pt idx="0">
                  <c:v>5447.95</c:v>
                </c:pt>
                <c:pt idx="1">
                  <c:v>5442.48</c:v>
                </c:pt>
                <c:pt idx="2">
                  <c:v>5.47</c:v>
                </c:pt>
                <c:pt idx="3" formatCode="General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3494528"/>
        <c:axId val="78458240"/>
      </c:barChart>
      <c:catAx>
        <c:axId val="33494528"/>
        <c:scaling>
          <c:orientation val="minMax"/>
        </c:scaling>
        <c:delete val="0"/>
        <c:axPos val="b"/>
        <c:majorTickMark val="out"/>
        <c:minorTickMark val="none"/>
        <c:tickLblPos val="nextTo"/>
        <c:crossAx val="78458240"/>
        <c:crosses val="autoZero"/>
        <c:auto val="1"/>
        <c:lblAlgn val="ctr"/>
        <c:lblOffset val="100"/>
        <c:noMultiLvlLbl val="0"/>
      </c:catAx>
      <c:valAx>
        <c:axId val="78458240"/>
        <c:scaling>
          <c:orientation val="minMax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crossAx val="33494528"/>
        <c:crosses val="autoZero"/>
        <c:crossBetween val="between"/>
      </c:valAx>
      <c:sp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</c:spPr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2010</c:v>
                </c:pt>
              </c:strCache>
            </c:strRef>
          </c:tx>
          <c:spPr>
            <a:solidFill>
              <a:srgbClr val="7030A0"/>
            </a:solidFill>
          </c:spPr>
          <c:invertIfNegative val="0"/>
          <c:cat>
            <c:strRef>
              <c:f>List1!$A$2:$A$7</c:f>
              <c:strCache>
                <c:ptCount val="6"/>
                <c:pt idx="0">
                  <c:v>STROŠKI MATERIALA</c:v>
                </c:pt>
                <c:pt idx="1">
                  <c:v>Preh.blago</c:v>
                </c:pt>
                <c:pt idx="2">
                  <c:v>cvetje</c:v>
                </c:pt>
                <c:pt idx="3">
                  <c:v>Igrače za otroke</c:v>
                </c:pt>
                <c:pt idx="4">
                  <c:v>darila za člane</c:v>
                </c:pt>
                <c:pt idx="5">
                  <c:v>drug material</c:v>
                </c:pt>
              </c:strCache>
            </c:strRef>
          </c:cat>
          <c:val>
            <c:numRef>
              <c:f>List1!$B$2:$B$7</c:f>
              <c:numCache>
                <c:formatCode>#,##0</c:formatCode>
                <c:ptCount val="6"/>
                <c:pt idx="0">
                  <c:v>3833.29</c:v>
                </c:pt>
                <c:pt idx="1">
                  <c:v>35.71</c:v>
                </c:pt>
                <c:pt idx="2">
                  <c:v>405</c:v>
                </c:pt>
                <c:pt idx="3">
                  <c:v>543.19000000000005</c:v>
                </c:pt>
                <c:pt idx="4">
                  <c:v>2849.39</c:v>
                </c:pt>
                <c:pt idx="5">
                  <c:v>0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Leto 2011</c:v>
                </c:pt>
              </c:strCache>
            </c:strRef>
          </c:tx>
          <c:spPr>
            <a:solidFill>
              <a:srgbClr val="EA36BB"/>
            </a:solidFill>
          </c:spPr>
          <c:invertIfNegative val="0"/>
          <c:cat>
            <c:strRef>
              <c:f>List1!$A$2:$A$7</c:f>
              <c:strCache>
                <c:ptCount val="6"/>
                <c:pt idx="0">
                  <c:v>STROŠKI MATERIALA</c:v>
                </c:pt>
                <c:pt idx="1">
                  <c:v>Preh.blago</c:v>
                </c:pt>
                <c:pt idx="2">
                  <c:v>cvetje</c:v>
                </c:pt>
                <c:pt idx="3">
                  <c:v>Igrače za otroke</c:v>
                </c:pt>
                <c:pt idx="4">
                  <c:v>darila za člane</c:v>
                </c:pt>
                <c:pt idx="5">
                  <c:v>drug material</c:v>
                </c:pt>
              </c:strCache>
            </c:strRef>
          </c:cat>
          <c:val>
            <c:numRef>
              <c:f>List1!$C$2:$C$7</c:f>
              <c:numCache>
                <c:formatCode>#,##0</c:formatCode>
                <c:ptCount val="6"/>
                <c:pt idx="0">
                  <c:v>3754.38</c:v>
                </c:pt>
                <c:pt idx="1">
                  <c:v>106.17</c:v>
                </c:pt>
                <c:pt idx="2">
                  <c:v>359.89</c:v>
                </c:pt>
                <c:pt idx="3">
                  <c:v>461.75</c:v>
                </c:pt>
                <c:pt idx="4">
                  <c:v>2725.48</c:v>
                </c:pt>
                <c:pt idx="5">
                  <c:v>101.09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9785216"/>
        <c:axId val="134326528"/>
      </c:barChart>
      <c:catAx>
        <c:axId val="139785216"/>
        <c:scaling>
          <c:orientation val="minMax"/>
        </c:scaling>
        <c:delete val="0"/>
        <c:axPos val="b"/>
        <c:majorTickMark val="out"/>
        <c:minorTickMark val="none"/>
        <c:tickLblPos val="nextTo"/>
        <c:crossAx val="134326528"/>
        <c:crosses val="autoZero"/>
        <c:auto val="1"/>
        <c:lblAlgn val="ctr"/>
        <c:lblOffset val="100"/>
        <c:noMultiLvlLbl val="0"/>
      </c:catAx>
      <c:valAx>
        <c:axId val="134326528"/>
        <c:scaling>
          <c:orientation val="minMax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crossAx val="139785216"/>
        <c:crosses val="autoZero"/>
        <c:crossBetween val="between"/>
      </c:valAx>
      <c:sp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</c:spPr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2010</c:v>
                </c:pt>
              </c:strCache>
            </c:strRef>
          </c:tx>
          <c:spPr>
            <a:solidFill>
              <a:srgbClr val="7030A0"/>
            </a:solidFill>
          </c:spPr>
          <c:invertIfNegative val="0"/>
          <c:cat>
            <c:strRef>
              <c:f>List1!$A$2:$A$6</c:f>
              <c:strCache>
                <c:ptCount val="5"/>
                <c:pt idx="0">
                  <c:v>STROŠKI STORITEV</c:v>
                </c:pt>
                <c:pt idx="1">
                  <c:v>Bančne provizije in vodenje računa</c:v>
                </c:pt>
                <c:pt idx="2">
                  <c:v>Vstopnine, ogledi</c:v>
                </c:pt>
                <c:pt idx="3">
                  <c:v>Nakazilo pomoči - Haiti</c:v>
                </c:pt>
                <c:pt idx="4">
                  <c:v>Gostinske usluge - izlet</c:v>
                </c:pt>
              </c:strCache>
            </c:strRef>
          </c:cat>
          <c:val>
            <c:numRef>
              <c:f>List1!$B$2:$B$6</c:f>
              <c:numCache>
                <c:formatCode>#,##0</c:formatCode>
                <c:ptCount val="5"/>
                <c:pt idx="0">
                  <c:v>610.09</c:v>
                </c:pt>
                <c:pt idx="1">
                  <c:v>210.09</c:v>
                </c:pt>
                <c:pt idx="2">
                  <c:v>0</c:v>
                </c:pt>
                <c:pt idx="3">
                  <c:v>400</c:v>
                </c:pt>
                <c:pt idx="4">
                  <c:v>0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Leto 2011</c:v>
                </c:pt>
              </c:strCache>
            </c:strRef>
          </c:tx>
          <c:spPr>
            <a:solidFill>
              <a:srgbClr val="EA36BB"/>
            </a:solidFill>
          </c:spPr>
          <c:invertIfNegative val="0"/>
          <c:cat>
            <c:strRef>
              <c:f>List1!$A$2:$A$6</c:f>
              <c:strCache>
                <c:ptCount val="5"/>
                <c:pt idx="0">
                  <c:v>STROŠKI STORITEV</c:v>
                </c:pt>
                <c:pt idx="1">
                  <c:v>Bančne provizije in vodenje računa</c:v>
                </c:pt>
                <c:pt idx="2">
                  <c:v>Vstopnine, ogledi</c:v>
                </c:pt>
                <c:pt idx="3">
                  <c:v>Nakazilo pomoči - Haiti</c:v>
                </c:pt>
                <c:pt idx="4">
                  <c:v>Gostinske usluge - izlet</c:v>
                </c:pt>
              </c:strCache>
            </c:strRef>
          </c:cat>
          <c:val>
            <c:numRef>
              <c:f>List1!$C$2:$C$6</c:f>
              <c:numCache>
                <c:formatCode>#,##0</c:formatCode>
                <c:ptCount val="5"/>
                <c:pt idx="0">
                  <c:v>1369.09</c:v>
                </c:pt>
                <c:pt idx="1">
                  <c:v>113.09</c:v>
                </c:pt>
                <c:pt idx="2">
                  <c:v>1256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3495552"/>
        <c:axId val="134324224"/>
      </c:barChart>
      <c:catAx>
        <c:axId val="33495552"/>
        <c:scaling>
          <c:orientation val="minMax"/>
        </c:scaling>
        <c:delete val="0"/>
        <c:axPos val="b"/>
        <c:majorTickMark val="out"/>
        <c:minorTickMark val="none"/>
        <c:tickLblPos val="nextTo"/>
        <c:crossAx val="134324224"/>
        <c:crosses val="autoZero"/>
        <c:auto val="1"/>
        <c:lblAlgn val="ctr"/>
        <c:lblOffset val="100"/>
        <c:noMultiLvlLbl val="0"/>
      </c:catAx>
      <c:valAx>
        <c:axId val="134324224"/>
        <c:scaling>
          <c:orientation val="minMax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crossAx val="33495552"/>
        <c:crosses val="autoZero"/>
        <c:crossBetween val="between"/>
      </c:valAx>
      <c:sp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</c:spPr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391331291921843"/>
          <c:y val="0.10378807780797147"/>
          <c:w val="0.68991773597744688"/>
          <c:h val="0.770850093118304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2010</c:v>
                </c:pt>
              </c:strCache>
            </c:strRef>
          </c:tx>
          <c:spPr>
            <a:solidFill>
              <a:srgbClr val="7030A0"/>
            </a:solidFill>
          </c:spPr>
          <c:invertIfNegative val="0"/>
          <c:cat>
            <c:numRef>
              <c:f>List1!$A$2:$A$3</c:f>
              <c:numCache>
                <c:formatCode>General</c:formatCode>
                <c:ptCount val="2"/>
              </c:numCache>
            </c:numRef>
          </c:cat>
          <c:val>
            <c:numRef>
              <c:f>List1!$B$2:$B$3</c:f>
              <c:numCache>
                <c:formatCode>#,##0</c:formatCode>
                <c:ptCount val="2"/>
                <c:pt idx="1">
                  <c:v>1025.45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Leto 2011</c:v>
                </c:pt>
              </c:strCache>
            </c:strRef>
          </c:tx>
          <c:spPr>
            <a:solidFill>
              <a:srgbClr val="EA36BB"/>
            </a:solidFill>
          </c:spPr>
          <c:invertIfNegative val="0"/>
          <c:cat>
            <c:numRef>
              <c:f>List1!$A$2:$A$3</c:f>
              <c:numCache>
                <c:formatCode>General</c:formatCode>
                <c:ptCount val="2"/>
              </c:numCache>
            </c:numRef>
          </c:cat>
          <c:val>
            <c:numRef>
              <c:f>List1!$C$2:$C$3</c:f>
              <c:numCache>
                <c:formatCode>#,##0</c:formatCode>
                <c:ptCount val="2"/>
                <c:pt idx="1">
                  <c:v>324.48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3495040"/>
        <c:axId val="134329984"/>
      </c:barChart>
      <c:catAx>
        <c:axId val="334950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34329984"/>
        <c:crosses val="autoZero"/>
        <c:auto val="1"/>
        <c:lblAlgn val="ctr"/>
        <c:lblOffset val="100"/>
        <c:noMultiLvlLbl val="0"/>
      </c:catAx>
      <c:valAx>
        <c:axId val="134329984"/>
        <c:scaling>
          <c:orientation val="minMax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crossAx val="33495040"/>
        <c:crosses val="autoZero"/>
        <c:crossBetween val="between"/>
      </c:valAx>
      <c:sp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</c:spPr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2010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cat>
            <c:strRef>
              <c:f>List1!$A$2:$A$5</c:f>
              <c:strCache>
                <c:ptCount val="3"/>
                <c:pt idx="0">
                  <c:v>SREDSTVA</c:v>
                </c:pt>
                <c:pt idx="1">
                  <c:v>Denarna sredstva v blagajni</c:v>
                </c:pt>
                <c:pt idx="2">
                  <c:v>Stanje na transakcijskem računu</c:v>
                </c:pt>
              </c:strCache>
            </c:strRef>
          </c:cat>
          <c:val>
            <c:numRef>
              <c:f>List1!$B$2:$B$5</c:f>
              <c:numCache>
                <c:formatCode>#,##0</c:formatCode>
                <c:ptCount val="4"/>
                <c:pt idx="0">
                  <c:v>2967.69</c:v>
                </c:pt>
                <c:pt idx="1">
                  <c:v>0.06</c:v>
                </c:pt>
                <c:pt idx="2">
                  <c:v>2967.63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Leto 2011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cat>
            <c:strRef>
              <c:f>List1!$A$2:$A$5</c:f>
              <c:strCache>
                <c:ptCount val="3"/>
                <c:pt idx="0">
                  <c:v>SREDSTVA</c:v>
                </c:pt>
                <c:pt idx="1">
                  <c:v>Denarna sredstva v blagajni</c:v>
                </c:pt>
                <c:pt idx="2">
                  <c:v>Stanje na transakcijskem računu</c:v>
                </c:pt>
              </c:strCache>
            </c:strRef>
          </c:cat>
          <c:val>
            <c:numRef>
              <c:f>List1!$C$2:$C$5</c:f>
              <c:numCache>
                <c:formatCode>#,##0</c:formatCode>
                <c:ptCount val="4"/>
                <c:pt idx="0">
                  <c:v>5912.68</c:v>
                </c:pt>
                <c:pt idx="1">
                  <c:v>0.06</c:v>
                </c:pt>
                <c:pt idx="2">
                  <c:v>5912.62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3652736"/>
        <c:axId val="83460672"/>
      </c:barChart>
      <c:catAx>
        <c:axId val="33652736"/>
        <c:scaling>
          <c:orientation val="minMax"/>
        </c:scaling>
        <c:delete val="0"/>
        <c:axPos val="b"/>
        <c:majorTickMark val="out"/>
        <c:minorTickMark val="none"/>
        <c:tickLblPos val="nextTo"/>
        <c:crossAx val="83460672"/>
        <c:crosses val="autoZero"/>
        <c:auto val="1"/>
        <c:lblAlgn val="ctr"/>
        <c:lblOffset val="100"/>
        <c:noMultiLvlLbl val="0"/>
      </c:catAx>
      <c:valAx>
        <c:axId val="83460672"/>
        <c:scaling>
          <c:orientation val="minMax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crossAx val="33652736"/>
        <c:crosses val="autoZero"/>
        <c:crossBetween val="between"/>
      </c:valAx>
      <c:spPr>
        <a:gradFill>
          <a:gsLst>
            <a:gs pos="0">
              <a:srgbClr val="FEFCA6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</c:spPr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2010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cat>
            <c:strRef>
              <c:f>List1!$A$2:$A$4</c:f>
              <c:strCache>
                <c:ptCount val="3"/>
                <c:pt idx="0">
                  <c:v>SKUPAJ OBVEZNOSTI</c:v>
                </c:pt>
                <c:pt idx="1">
                  <c:v>Obveznosti do dobaviteljev</c:v>
                </c:pt>
                <c:pt idx="2">
                  <c:v>Presežek prihodkov</c:v>
                </c:pt>
              </c:strCache>
            </c:strRef>
          </c:cat>
          <c:val>
            <c:numRef>
              <c:f>List1!$B$2:$B$4</c:f>
              <c:numCache>
                <c:formatCode>#,##0</c:formatCode>
                <c:ptCount val="3"/>
                <c:pt idx="0">
                  <c:v>2967.63</c:v>
                </c:pt>
                <c:pt idx="1">
                  <c:v>0</c:v>
                </c:pt>
                <c:pt idx="2">
                  <c:v>2967.63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Leto 2011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cat>
            <c:strRef>
              <c:f>List1!$A$2:$A$4</c:f>
              <c:strCache>
                <c:ptCount val="3"/>
                <c:pt idx="0">
                  <c:v>SKUPAJ OBVEZNOSTI</c:v>
                </c:pt>
                <c:pt idx="1">
                  <c:v>Obveznosti do dobaviteljev</c:v>
                </c:pt>
                <c:pt idx="2">
                  <c:v>Presežek prihodkov</c:v>
                </c:pt>
              </c:strCache>
            </c:strRef>
          </c:cat>
          <c:val>
            <c:numRef>
              <c:f>List1!$C$2:$C$4</c:f>
              <c:numCache>
                <c:formatCode>#,##0</c:formatCode>
                <c:ptCount val="3"/>
                <c:pt idx="0">
                  <c:v>5912.6200000000008</c:v>
                </c:pt>
                <c:pt idx="1">
                  <c:v>2620.5100000000002</c:v>
                </c:pt>
                <c:pt idx="2">
                  <c:v>3292.11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3496064"/>
        <c:axId val="83462976"/>
      </c:barChart>
      <c:catAx>
        <c:axId val="33496064"/>
        <c:scaling>
          <c:orientation val="minMax"/>
        </c:scaling>
        <c:delete val="0"/>
        <c:axPos val="b"/>
        <c:majorTickMark val="out"/>
        <c:minorTickMark val="none"/>
        <c:tickLblPos val="nextTo"/>
        <c:crossAx val="83462976"/>
        <c:crosses val="autoZero"/>
        <c:auto val="1"/>
        <c:lblAlgn val="ctr"/>
        <c:lblOffset val="100"/>
        <c:noMultiLvlLbl val="0"/>
      </c:catAx>
      <c:valAx>
        <c:axId val="83462976"/>
        <c:scaling>
          <c:orientation val="minMax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crossAx val="33496064"/>
        <c:crosses val="autoZero"/>
        <c:crossBetween val="between"/>
      </c:valAx>
      <c:spPr>
        <a:gradFill>
          <a:gsLst>
            <a:gs pos="0">
              <a:srgbClr val="FEFCA6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</c:spPr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2010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cat>
            <c:strRef>
              <c:f>List1!$A$2:$A$5</c:f>
              <c:strCache>
                <c:ptCount val="4"/>
                <c:pt idx="0">
                  <c:v>PRIHODKI</c:v>
                </c:pt>
                <c:pt idx="1">
                  <c:v>STROŠKI</c:v>
                </c:pt>
                <c:pt idx="2">
                  <c:v> </c:v>
                </c:pt>
                <c:pt idx="3">
                  <c:v>Stanje na TRR</c:v>
                </c:pt>
              </c:strCache>
            </c:strRef>
          </c:cat>
          <c:val>
            <c:numRef>
              <c:f>List1!$B$2:$B$5</c:f>
              <c:numCache>
                <c:formatCode>#,##0</c:formatCode>
                <c:ptCount val="4"/>
                <c:pt idx="0">
                  <c:v>2737.43</c:v>
                </c:pt>
                <c:pt idx="1">
                  <c:v>54.82</c:v>
                </c:pt>
                <c:pt idx="3">
                  <c:v>5650.24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Leto 2011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invertIfNegative val="0"/>
          <c:cat>
            <c:strRef>
              <c:f>List1!$A$2:$A$5</c:f>
              <c:strCache>
                <c:ptCount val="4"/>
                <c:pt idx="0">
                  <c:v>PRIHODKI</c:v>
                </c:pt>
                <c:pt idx="1">
                  <c:v>STROŠKI</c:v>
                </c:pt>
                <c:pt idx="2">
                  <c:v> </c:v>
                </c:pt>
                <c:pt idx="3">
                  <c:v>Stanje na TRR</c:v>
                </c:pt>
              </c:strCache>
            </c:strRef>
          </c:cat>
          <c:val>
            <c:numRef>
              <c:f>List1!$C$2:$C$5</c:f>
              <c:numCache>
                <c:formatCode>#,##0</c:formatCode>
                <c:ptCount val="4"/>
                <c:pt idx="0">
                  <c:v>2758.21</c:v>
                </c:pt>
                <c:pt idx="1">
                  <c:v>102.57</c:v>
                </c:pt>
                <c:pt idx="2">
                  <c:v>0</c:v>
                </c:pt>
                <c:pt idx="3">
                  <c:v>5697.75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9999488"/>
        <c:axId val="133734400"/>
      </c:barChart>
      <c:catAx>
        <c:axId val="39999488"/>
        <c:scaling>
          <c:orientation val="minMax"/>
        </c:scaling>
        <c:delete val="0"/>
        <c:axPos val="b"/>
        <c:majorTickMark val="out"/>
        <c:minorTickMark val="none"/>
        <c:tickLblPos val="nextTo"/>
        <c:crossAx val="133734400"/>
        <c:crosses val="autoZero"/>
        <c:auto val="1"/>
        <c:lblAlgn val="ctr"/>
        <c:lblOffset val="100"/>
        <c:noMultiLvlLbl val="0"/>
      </c:catAx>
      <c:valAx>
        <c:axId val="133734400"/>
        <c:scaling>
          <c:orientation val="minMax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crossAx val="39999488"/>
        <c:crosses val="autoZero"/>
        <c:crossBetween val="between"/>
      </c:valAx>
      <c:spPr>
        <a:gradFill>
          <a:gsLst>
            <a:gs pos="0">
              <a:srgbClr val="EE755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</c:spPr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8672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8672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083E84-2D16-4AF4-AD40-630F7FB8FBD3}" type="datetimeFigureOut">
              <a:rPr lang="sl-SI" smtClean="0"/>
              <a:pPr/>
              <a:t>05.07.2012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2"/>
          </p:nvPr>
        </p:nvSpPr>
        <p:spPr>
          <a:xfrm>
            <a:off x="0" y="9246133"/>
            <a:ext cx="2971800" cy="4867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3"/>
          </p:nvPr>
        </p:nvSpPr>
        <p:spPr>
          <a:xfrm>
            <a:off x="3884613" y="9246133"/>
            <a:ext cx="2971800" cy="4867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29195E-73C7-4F3B-ABA8-A1A96BD4A28C}" type="slidenum">
              <a:rPr lang="sl-SI" smtClean="0"/>
              <a:pPr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9023655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8672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8672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D16910-2896-45D8-9BB5-3E10D1D0DED8}" type="datetimeFigureOut">
              <a:rPr lang="sl-SI" smtClean="0"/>
              <a:pPr/>
              <a:t>05.07.2012</a:t>
            </a:fld>
            <a:endParaRPr lang="sl-SI"/>
          </a:p>
        </p:txBody>
      </p:sp>
      <p:sp>
        <p:nvSpPr>
          <p:cNvPr id="4" name="Ograda stranske slike 3"/>
          <p:cNvSpPr>
            <a:spLocks noGrp="1" noRot="1" noChangeAspect="1"/>
          </p:cNvSpPr>
          <p:nvPr>
            <p:ph type="sldImg" idx="2"/>
          </p:nvPr>
        </p:nvSpPr>
        <p:spPr>
          <a:xfrm>
            <a:off x="996950" y="730250"/>
            <a:ext cx="4864100" cy="36496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l-SI"/>
          </a:p>
        </p:txBody>
      </p:sp>
      <p:sp>
        <p:nvSpPr>
          <p:cNvPr id="5" name="Ograda opomb 4"/>
          <p:cNvSpPr>
            <a:spLocks noGrp="1"/>
          </p:cNvSpPr>
          <p:nvPr>
            <p:ph type="body" sz="quarter" idx="3"/>
          </p:nvPr>
        </p:nvSpPr>
        <p:spPr>
          <a:xfrm>
            <a:off x="685800" y="4623911"/>
            <a:ext cx="5486400" cy="43805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4"/>
          </p:nvPr>
        </p:nvSpPr>
        <p:spPr>
          <a:xfrm>
            <a:off x="0" y="9246133"/>
            <a:ext cx="2971800" cy="4867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5"/>
          </p:nvPr>
        </p:nvSpPr>
        <p:spPr>
          <a:xfrm>
            <a:off x="3884613" y="9246133"/>
            <a:ext cx="2971800" cy="4867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813293-E83A-4382-AE0F-FAA4F47F07C9}" type="slidenum">
              <a:rPr lang="sl-SI" smtClean="0"/>
              <a:pPr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6154298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813293-E83A-4382-AE0F-FAA4F47F07C9}" type="slidenum">
              <a:rPr lang="sl-SI" smtClean="0"/>
              <a:pPr/>
              <a:t>1</a:t>
            </a:fld>
            <a:endParaRPr lang="sl-SI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l-SI" smtClean="0"/>
              <a:t>Kliknite, če želite urediti slog podnaslova matrice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45184-80ED-4EEE-94E2-90517B34E3EE}" type="datetimeFigureOut">
              <a:rPr lang="sl-SI" smtClean="0"/>
              <a:pPr/>
              <a:t>05.07.2012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BC820-4BF6-47ED-BB07-2F284CA0C112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45184-80ED-4EEE-94E2-90517B34E3EE}" type="datetimeFigureOut">
              <a:rPr lang="sl-SI" smtClean="0"/>
              <a:pPr/>
              <a:t>05.07.2012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BC820-4BF6-47ED-BB07-2F284CA0C112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45184-80ED-4EEE-94E2-90517B34E3EE}" type="datetimeFigureOut">
              <a:rPr lang="sl-SI" smtClean="0"/>
              <a:pPr/>
              <a:t>05.07.2012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BC820-4BF6-47ED-BB07-2F284CA0C112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45184-80ED-4EEE-94E2-90517B34E3EE}" type="datetimeFigureOut">
              <a:rPr lang="sl-SI" smtClean="0"/>
              <a:pPr/>
              <a:t>05.07.2012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BC820-4BF6-47ED-BB07-2F284CA0C112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45184-80ED-4EEE-94E2-90517B34E3EE}" type="datetimeFigureOut">
              <a:rPr lang="sl-SI" smtClean="0"/>
              <a:pPr/>
              <a:t>05.07.2012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BC820-4BF6-47ED-BB07-2F284CA0C112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45184-80ED-4EEE-94E2-90517B34E3EE}" type="datetimeFigureOut">
              <a:rPr lang="sl-SI" smtClean="0"/>
              <a:pPr/>
              <a:t>05.07.2012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BC820-4BF6-47ED-BB07-2F284CA0C112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7" name="Ograda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45184-80ED-4EEE-94E2-90517B34E3EE}" type="datetimeFigureOut">
              <a:rPr lang="sl-SI" smtClean="0"/>
              <a:pPr/>
              <a:t>05.07.2012</a:t>
            </a:fld>
            <a:endParaRPr lang="sl-SI"/>
          </a:p>
        </p:txBody>
      </p:sp>
      <p:sp>
        <p:nvSpPr>
          <p:cNvPr id="8" name="Ograda no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9" name="Ograda številke diapoz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BC820-4BF6-47ED-BB07-2F284CA0C112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45184-80ED-4EEE-94E2-90517B34E3EE}" type="datetimeFigureOut">
              <a:rPr lang="sl-SI" smtClean="0"/>
              <a:pPr/>
              <a:t>05.07.2012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BC820-4BF6-47ED-BB07-2F284CA0C112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45184-80ED-4EEE-94E2-90517B34E3EE}" type="datetimeFigureOut">
              <a:rPr lang="sl-SI" smtClean="0"/>
              <a:pPr/>
              <a:t>05.07.2012</a:t>
            </a:fld>
            <a:endParaRPr lang="sl-SI"/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BC820-4BF6-47ED-BB07-2F284CA0C112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45184-80ED-4EEE-94E2-90517B34E3EE}" type="datetimeFigureOut">
              <a:rPr lang="sl-SI" smtClean="0"/>
              <a:pPr/>
              <a:t>05.07.2012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BC820-4BF6-47ED-BB07-2F284CA0C112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45184-80ED-4EEE-94E2-90517B34E3EE}" type="datetimeFigureOut">
              <a:rPr lang="sl-SI" smtClean="0"/>
              <a:pPr/>
              <a:t>05.07.2012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BC820-4BF6-47ED-BB07-2F284CA0C112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naslova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845184-80ED-4EEE-94E2-90517B34E3EE}" type="datetimeFigureOut">
              <a:rPr lang="sl-SI" smtClean="0"/>
              <a:pPr/>
              <a:t>05.07.2012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4BC820-4BF6-47ED-BB07-2F284CA0C112}" type="slidenum">
              <a:rPr lang="sl-SI" smtClean="0"/>
              <a:pPr/>
              <a:t>‹#›</a:t>
            </a:fld>
            <a:endParaRPr 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ajdi.si/redirect/multimedia.jsp?redirect=Tod25wCLmE6UnShJem4fS4sDRGR9kPrDa2odzgjOJAMyguTJ2jsQZw==&amp;resulturl=Tod25wCLmE6UnShJem4fS4sDRGR9kPrDa2odzgjOJAMyguTJ2jsQZw==&amp;refurl=Tod25wCLmE6UnShJem4fS4sDRGR9kPrDqBjz4BqeyG1bE7X/YZUttg==&amp;q=sviz&amp;contenttype=image/gif&amp;o=0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l-SI" dirty="0" smtClean="0"/>
              <a:t>POSLOVANJE SVIZ OŠ STIČNA </a:t>
            </a:r>
            <a:endParaRPr lang="sl-SI" dirty="0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785918" y="3857628"/>
            <a:ext cx="6400800" cy="1752600"/>
          </a:xfrm>
          <a:noFill/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innerShdw blurRad="114300">
              <a:prstClr val="black"/>
            </a:innerShdw>
          </a:effectLst>
        </p:spPr>
        <p:txBody>
          <a:bodyPr/>
          <a:lstStyle/>
          <a:p>
            <a:r>
              <a:rPr lang="sl-SI" b="1" dirty="0" smtClean="0">
                <a:solidFill>
                  <a:srgbClr val="0070C0"/>
                </a:solidFill>
              </a:rPr>
              <a:t>V obdobju 01.01.2011 – 31.12.2011</a:t>
            </a:r>
          </a:p>
          <a:p>
            <a:endParaRPr lang="sl-SI" b="1" dirty="0">
              <a:solidFill>
                <a:srgbClr val="0070C0"/>
              </a:solidFill>
            </a:endParaRPr>
          </a:p>
        </p:txBody>
      </p:sp>
      <p:pic>
        <p:nvPicPr>
          <p:cNvPr id="1026" name="Picture 2" descr="http://www.najdi.si/multimediaservlet?url=Tod25wCLmE6UnShJem4fS4sDRGR9kPrDa2odzgjOJAMyguTJ2jsQZw%3D%3D&amp;size=large&amp;locale=sl&amp;contenttype=image%2Fgif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7483647" y="-341313"/>
            <a:ext cx="1295400" cy="685801"/>
          </a:xfrm>
          <a:prstGeom prst="rect">
            <a:avLst/>
          </a:prstGeom>
          <a:noFill/>
        </p:spPr>
      </p:pic>
      <p:pic>
        <p:nvPicPr>
          <p:cNvPr id="5" name="Slika 4" descr="sviz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43240" y="500042"/>
            <a:ext cx="2724160" cy="144220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l-SI" dirty="0" smtClean="0"/>
              <a:t>SREDSTVA</a:t>
            </a:r>
            <a:endParaRPr lang="sl-SI" dirty="0"/>
          </a:p>
        </p:txBody>
      </p:sp>
      <p:graphicFrame>
        <p:nvGraphicFramePr>
          <p:cNvPr id="4" name="Ograda vsebine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7403733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OBVEZNOSTI DO VIROV SREDSTEV</a:t>
            </a:r>
            <a:endParaRPr lang="sl-SI" dirty="0"/>
          </a:p>
        </p:txBody>
      </p:sp>
      <p:graphicFrame>
        <p:nvGraphicFramePr>
          <p:cNvPr id="4" name="Ograda vsebine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0779563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l-SI" dirty="0" smtClean="0"/>
              <a:t>POJASNILA K IZKAZOM IN POSLOVNO POROČILO</a:t>
            </a:r>
            <a:endParaRPr lang="sl-SI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l-SI" dirty="0" smtClean="0"/>
          </a:p>
          <a:p>
            <a:endParaRPr lang="sl-SI" dirty="0" smtClean="0"/>
          </a:p>
          <a:p>
            <a:r>
              <a:rPr lang="sl-SI" dirty="0" smtClean="0"/>
              <a:t>- Pojasnila k računovodskim izkazom</a:t>
            </a:r>
          </a:p>
          <a:p>
            <a:r>
              <a:rPr lang="sl-SI" dirty="0" smtClean="0"/>
              <a:t>Delovanje SVIZ v letu 2011</a:t>
            </a:r>
            <a:endParaRPr lang="sl-SI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l-SI" dirty="0" smtClean="0"/>
              <a:t>Poslovanje v letu 2012 – do 30.06.2012</a:t>
            </a:r>
            <a:endParaRPr lang="sl-SI" dirty="0"/>
          </a:p>
        </p:txBody>
      </p:sp>
      <p:graphicFrame>
        <p:nvGraphicFramePr>
          <p:cNvPr id="4" name="Ograda vsebine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12267257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l-SI" dirty="0" smtClean="0"/>
              <a:t>OBRAČUN DAVKA OD DOHODKOV PRAVNIH OSEB za leto 2011</a:t>
            </a:r>
            <a:endParaRPr lang="sl-SI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l-SI" dirty="0" smtClean="0"/>
              <a:t>Smo davčni zavezanci – sestavitev davčnega obračuna (oddano z elektronskim podpisom na podlagi programa Davčne uprave RS, dne 25.03.2009)</a:t>
            </a:r>
          </a:p>
          <a:p>
            <a:r>
              <a:rPr lang="sl-SI" dirty="0" smtClean="0"/>
              <a:t>Ustanovljeni za opravljanje nepridobitne dejavnosti – oproščeni plačila</a:t>
            </a:r>
          </a:p>
          <a:p>
            <a:r>
              <a:rPr lang="sl-SI" dirty="0" smtClean="0"/>
              <a:t>SVIZ: ne obračunati in plačati davka od dohodka (9. člen ZDOH-2) </a:t>
            </a:r>
          </a:p>
          <a:p>
            <a:pPr>
              <a:buFont typeface="Wingdings" pitchFamily="2" charset="2"/>
              <a:buChar char="Ø"/>
            </a:pPr>
            <a:endParaRPr lang="sl-SI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PREDLAGANJE LETNEGA POROČILA</a:t>
            </a:r>
            <a:endParaRPr lang="sl-SI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l-SI" dirty="0" smtClean="0"/>
              <a:t>- 51. člen Zakona o računovodstvu</a:t>
            </a:r>
          </a:p>
          <a:p>
            <a:r>
              <a:rPr lang="sl-SI" dirty="0" smtClean="0"/>
              <a:t>- AJPES (Agencija Republike Slovenije za javnopravne evidence in storitve)</a:t>
            </a:r>
          </a:p>
          <a:p>
            <a:r>
              <a:rPr lang="sl-SI" dirty="0" smtClean="0"/>
              <a:t>do 29. </a:t>
            </a:r>
            <a:r>
              <a:rPr lang="sl-SI" smtClean="0"/>
              <a:t>februarja 2012 </a:t>
            </a:r>
            <a:r>
              <a:rPr lang="sl-SI" dirty="0" smtClean="0"/>
              <a:t>(</a:t>
            </a:r>
            <a:r>
              <a:rPr lang="sl-SI" smtClean="0"/>
              <a:t>oddali 28.02.2012)</a:t>
            </a:r>
            <a:endParaRPr lang="sl-SI" dirty="0" smtClean="0"/>
          </a:p>
          <a:p>
            <a:endParaRPr lang="sl-SI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SESTAVNI DELI LETNEGA POROČILA</a:t>
            </a:r>
            <a:endParaRPr lang="sl-SI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l-SI" dirty="0" smtClean="0"/>
              <a:t>- BILANCA STANJA</a:t>
            </a:r>
          </a:p>
          <a:p>
            <a:r>
              <a:rPr lang="sl-SI" dirty="0" smtClean="0"/>
              <a:t>IZKAZ PRIHODKOV IN ODHODKOV</a:t>
            </a:r>
          </a:p>
          <a:p>
            <a:r>
              <a:rPr lang="sl-SI" dirty="0" smtClean="0"/>
              <a:t>POJASNILA K IZKAZOMA</a:t>
            </a:r>
          </a:p>
          <a:p>
            <a:r>
              <a:rPr lang="sl-SI" dirty="0" smtClean="0"/>
              <a:t>POSLOVNO POROČILO</a:t>
            </a:r>
            <a:endParaRPr lang="sl-SI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l-SI" dirty="0" smtClean="0"/>
              <a:t>PODATKI IZ IZKAZA PRIHODKOV IN ODHODKOV </a:t>
            </a:r>
            <a:endParaRPr lang="sl-SI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sl-SI" dirty="0" smtClean="0"/>
          </a:p>
          <a:p>
            <a:pPr algn="ctr">
              <a:buNone/>
            </a:pPr>
            <a:endParaRPr lang="sl-SI" dirty="0" smtClean="0"/>
          </a:p>
          <a:p>
            <a:pPr algn="ctr">
              <a:buNone/>
            </a:pPr>
            <a:endParaRPr lang="sl-SI" dirty="0" smtClean="0"/>
          </a:p>
          <a:p>
            <a:pPr algn="ctr">
              <a:buNone/>
            </a:pPr>
            <a:r>
              <a:rPr lang="sl-SI" dirty="0" smtClean="0"/>
              <a:t>V obdobju od 01.01. do 31.12.2011</a:t>
            </a:r>
            <a:endParaRPr lang="sl-SI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l-SI" dirty="0" smtClean="0"/>
              <a:t>PRIHODKI</a:t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4" name="Ograda vsebine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28400414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STROŠKI MATERIALA</a:t>
            </a:r>
            <a:endParaRPr lang="sl-SI" dirty="0"/>
          </a:p>
        </p:txBody>
      </p:sp>
      <p:graphicFrame>
        <p:nvGraphicFramePr>
          <p:cNvPr id="4" name="Ograda vsebine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34501915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STROŠKI STORITEV</a:t>
            </a:r>
            <a:endParaRPr lang="sl-SI" dirty="0"/>
          </a:p>
        </p:txBody>
      </p:sp>
      <p:graphicFrame>
        <p:nvGraphicFramePr>
          <p:cNvPr id="4" name="Ograda vsebine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58243707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l-SI" dirty="0" smtClean="0"/>
              <a:t>PRESEŽEK PRIHODKOV NAD ODHODKI</a:t>
            </a:r>
            <a:endParaRPr lang="sl-SI" dirty="0"/>
          </a:p>
        </p:txBody>
      </p:sp>
      <p:graphicFrame>
        <p:nvGraphicFramePr>
          <p:cNvPr id="4" name="Ograda vsebine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87624483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PODATKI IZ BILANCE STANJA</a:t>
            </a:r>
            <a:endParaRPr lang="sl-SI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l-SI" dirty="0" smtClean="0"/>
          </a:p>
          <a:p>
            <a:endParaRPr lang="sl-SI" dirty="0" smtClean="0"/>
          </a:p>
          <a:p>
            <a:endParaRPr lang="sl-SI" dirty="0" smtClean="0"/>
          </a:p>
          <a:p>
            <a:pPr algn="ctr"/>
            <a:r>
              <a:rPr lang="sl-SI" dirty="0" smtClean="0"/>
              <a:t>Na dan 31.12.2011</a:t>
            </a:r>
            <a:endParaRPr lang="sl-SI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168</Words>
  <Application>Microsoft Office PowerPoint</Application>
  <PresentationFormat>Diaprojekcija na zaslonu (4:3)</PresentationFormat>
  <Paragraphs>38</Paragraphs>
  <Slides>14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diapozitivov</vt:lpstr>
      </vt:variant>
      <vt:variant>
        <vt:i4>14</vt:i4>
      </vt:variant>
    </vt:vector>
  </HeadingPairs>
  <TitlesOfParts>
    <vt:vector size="15" baseType="lpstr">
      <vt:lpstr>Officeova tema</vt:lpstr>
      <vt:lpstr>POSLOVANJE SVIZ OŠ STIČNA </vt:lpstr>
      <vt:lpstr>PREDLAGANJE LETNEGA POROČILA</vt:lpstr>
      <vt:lpstr>SESTAVNI DELI LETNEGA POROČILA</vt:lpstr>
      <vt:lpstr>PODATKI IZ IZKAZA PRIHODKOV IN ODHODKOV </vt:lpstr>
      <vt:lpstr>PRIHODKI </vt:lpstr>
      <vt:lpstr>STROŠKI MATERIALA</vt:lpstr>
      <vt:lpstr>STROŠKI STORITEV</vt:lpstr>
      <vt:lpstr>PRESEŽEK PRIHODKOV NAD ODHODKI</vt:lpstr>
      <vt:lpstr>PODATKI IZ BILANCE STANJA</vt:lpstr>
      <vt:lpstr>SREDSTVA</vt:lpstr>
      <vt:lpstr>OBVEZNOSTI DO VIROV SREDSTEV</vt:lpstr>
      <vt:lpstr>POJASNILA K IZKAZOM IN POSLOVNO POROČILO</vt:lpstr>
      <vt:lpstr>Poslovanje v letu 2012 – do 30.06.2012</vt:lpstr>
      <vt:lpstr>OBRAČUN DAVKA OD DOHODKOV PRAVNIH OSEB za leto 2011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POSLOVANJE SVIZ OŠ STIČNA</dc:title>
  <dc:creator>Melita</dc:creator>
  <cp:lastModifiedBy>Melita</cp:lastModifiedBy>
  <cp:revision>31</cp:revision>
  <cp:lastPrinted>2012-07-02T06:37:30Z</cp:lastPrinted>
  <dcterms:modified xsi:type="dcterms:W3CDTF">2012-07-05T07:12:31Z</dcterms:modified>
</cp:coreProperties>
</file>